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3" r:id="rId4"/>
    <p:sldId id="260" r:id="rId5"/>
    <p:sldId id="265" r:id="rId6"/>
    <p:sldId id="261" r:id="rId7"/>
    <p:sldId id="266" r:id="rId8"/>
    <p:sldId id="267" r:id="rId9"/>
    <p:sldId id="268" r:id="rId10"/>
    <p:sldId id="269" r:id="rId11"/>
    <p:sldId id="270" r:id="rId12"/>
    <p:sldId id="262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33"/>
    <a:srgbClr val="FE006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F3FFA8-FD35-4F7B-831A-81A39F4AC863}" type="doc">
      <dgm:prSet loTypeId="urn:microsoft.com/office/officeart/2005/8/layout/cycle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F6F3EA3-B66C-4725-A4A0-F30F27EF0FA5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</a:rPr>
            <a:t>Организация он-лайн обучения и он-лайн конференции.</a:t>
          </a:r>
          <a:endParaRPr lang="ru-RU" sz="1600" b="1" dirty="0">
            <a:solidFill>
              <a:srgbClr val="002060"/>
            </a:solidFill>
          </a:endParaRPr>
        </a:p>
      </dgm:t>
    </dgm:pt>
    <dgm:pt modelId="{01B6FFB6-FD86-4601-80D3-57021DDF65DE}" type="parTrans" cxnId="{A6397427-CDA6-4E95-8C28-4BEA720CB306}">
      <dgm:prSet/>
      <dgm:spPr/>
      <dgm:t>
        <a:bodyPr/>
        <a:lstStyle/>
        <a:p>
          <a:endParaRPr lang="ru-RU"/>
        </a:p>
      </dgm:t>
    </dgm:pt>
    <dgm:pt modelId="{5E98B4B6-5125-468A-9DAF-5DB61461FE81}" type="sibTrans" cxnId="{A6397427-CDA6-4E95-8C28-4BEA720CB306}">
      <dgm:prSet/>
      <dgm:spPr/>
      <dgm:t>
        <a:bodyPr/>
        <a:lstStyle/>
        <a:p>
          <a:endParaRPr lang="ru-RU"/>
        </a:p>
      </dgm:t>
    </dgm:pt>
    <dgm:pt modelId="{71229D49-D52B-4BB7-B793-DEBE045229EF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accent6">
                  <a:lumMod val="75000"/>
                </a:schemeClr>
              </a:solidFill>
            </a:rPr>
            <a:t>Реализация персонифицированных программ повышения квалификации педагогических кадров.</a:t>
          </a:r>
          <a:endParaRPr lang="ru-RU" sz="1600" b="1" dirty="0">
            <a:solidFill>
              <a:schemeClr val="accent6">
                <a:lumMod val="75000"/>
              </a:schemeClr>
            </a:solidFill>
          </a:endParaRPr>
        </a:p>
      </dgm:t>
    </dgm:pt>
    <dgm:pt modelId="{179EAEB5-C941-410F-B870-ABD2C893F2FB}" type="parTrans" cxnId="{A99E7E88-4B13-4AB2-9B55-8B46B3BB8EE6}">
      <dgm:prSet/>
      <dgm:spPr/>
      <dgm:t>
        <a:bodyPr/>
        <a:lstStyle/>
        <a:p>
          <a:endParaRPr lang="ru-RU"/>
        </a:p>
      </dgm:t>
    </dgm:pt>
    <dgm:pt modelId="{76495953-EA74-42C8-9DBE-EFFC4019AE23}" type="sibTrans" cxnId="{A99E7E88-4B13-4AB2-9B55-8B46B3BB8EE6}">
      <dgm:prSet/>
      <dgm:spPr/>
      <dgm:t>
        <a:bodyPr/>
        <a:lstStyle/>
        <a:p>
          <a:endParaRPr lang="ru-RU"/>
        </a:p>
      </dgm:t>
    </dgm:pt>
    <dgm:pt modelId="{FD24D4BB-CBF5-4937-896E-5E710ECD8124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</a:rPr>
            <a:t>Организация сетевого взаимодействия регионального и российского уровня.</a:t>
          </a:r>
          <a:endParaRPr lang="ru-RU" sz="1600" b="1" dirty="0">
            <a:solidFill>
              <a:srgbClr val="C00000"/>
            </a:solidFill>
          </a:endParaRPr>
        </a:p>
      </dgm:t>
    </dgm:pt>
    <dgm:pt modelId="{3DF89967-F5E4-443E-9B6A-7ED28CBCBADE}" type="parTrans" cxnId="{92DD60AA-640B-4ED4-B248-5BA80DCF95BD}">
      <dgm:prSet/>
      <dgm:spPr/>
      <dgm:t>
        <a:bodyPr/>
        <a:lstStyle/>
        <a:p>
          <a:endParaRPr lang="ru-RU"/>
        </a:p>
      </dgm:t>
    </dgm:pt>
    <dgm:pt modelId="{73C2BA7A-92DE-4753-9654-43D636D73E8E}" type="sibTrans" cxnId="{92DD60AA-640B-4ED4-B248-5BA80DCF95BD}">
      <dgm:prSet/>
      <dgm:spPr/>
      <dgm:t>
        <a:bodyPr/>
        <a:lstStyle/>
        <a:p>
          <a:endParaRPr lang="ru-RU"/>
        </a:p>
      </dgm:t>
    </dgm:pt>
    <dgm:pt modelId="{F08BD20E-B3B2-46D4-9B42-94AABAB8385A}">
      <dgm:prSet custT="1"/>
      <dgm:spPr/>
      <dgm:t>
        <a:bodyPr/>
        <a:lstStyle/>
        <a:p>
          <a:r>
            <a:rPr lang="ru-RU" sz="1600" b="1" dirty="0" smtClean="0">
              <a:solidFill>
                <a:schemeClr val="accent2">
                  <a:lumMod val="75000"/>
                </a:schemeClr>
              </a:solidFill>
            </a:rPr>
            <a:t>Повышение качества реализации образовательных программ базовой площадки</a:t>
          </a:r>
          <a:endParaRPr lang="ru-RU" sz="1600" b="1" dirty="0">
            <a:solidFill>
              <a:schemeClr val="accent2">
                <a:lumMod val="75000"/>
              </a:schemeClr>
            </a:solidFill>
          </a:endParaRPr>
        </a:p>
      </dgm:t>
    </dgm:pt>
    <dgm:pt modelId="{BA8D2AA1-E06B-441E-8020-400353AA9B9F}" type="parTrans" cxnId="{0DBEDAB5-974A-452B-8AB9-F4F27D909E12}">
      <dgm:prSet/>
      <dgm:spPr/>
      <dgm:t>
        <a:bodyPr/>
        <a:lstStyle/>
        <a:p>
          <a:endParaRPr lang="ru-RU"/>
        </a:p>
      </dgm:t>
    </dgm:pt>
    <dgm:pt modelId="{591B2889-76FA-4296-9F37-85BA8A53924E}" type="sibTrans" cxnId="{0DBEDAB5-974A-452B-8AB9-F4F27D909E12}">
      <dgm:prSet/>
      <dgm:spPr/>
      <dgm:t>
        <a:bodyPr/>
        <a:lstStyle/>
        <a:p>
          <a:endParaRPr lang="ru-RU"/>
        </a:p>
      </dgm:t>
    </dgm:pt>
    <dgm:pt modelId="{3EED55AF-4045-42CC-ABDA-2953B06CA1B7}" type="pres">
      <dgm:prSet presAssocID="{5BF3FFA8-FD35-4F7B-831A-81A39F4AC86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F91770-D01C-4C0A-9DBE-8EB13EE4DECD}" type="pres">
      <dgm:prSet presAssocID="{5BF3FFA8-FD35-4F7B-831A-81A39F4AC863}" presName="cycle" presStyleCnt="0"/>
      <dgm:spPr/>
    </dgm:pt>
    <dgm:pt modelId="{6694F081-3F9E-4483-A61C-67531A9B2CB5}" type="pres">
      <dgm:prSet presAssocID="{DF6F3EA3-B66C-4725-A4A0-F30F27EF0FA5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10B9A-EAD9-4E3D-96E2-78008B22C2C4}" type="pres">
      <dgm:prSet presAssocID="{5E98B4B6-5125-468A-9DAF-5DB61461FE81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6ECD8E90-12E1-4416-9DE3-BAFE1E879178}" type="pres">
      <dgm:prSet presAssocID="{F08BD20E-B3B2-46D4-9B42-94AABAB8385A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439B95-6E50-4ED4-88A5-13F76CAD68BC}" type="pres">
      <dgm:prSet presAssocID="{71229D49-D52B-4BB7-B793-DEBE045229EF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90F060-0064-4F6E-86FC-26DBD1EECEB1}" type="pres">
      <dgm:prSet presAssocID="{FD24D4BB-CBF5-4937-896E-5E710ECD8124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397427-CDA6-4E95-8C28-4BEA720CB306}" srcId="{5BF3FFA8-FD35-4F7B-831A-81A39F4AC863}" destId="{DF6F3EA3-B66C-4725-A4A0-F30F27EF0FA5}" srcOrd="0" destOrd="0" parTransId="{01B6FFB6-FD86-4601-80D3-57021DDF65DE}" sibTransId="{5E98B4B6-5125-468A-9DAF-5DB61461FE81}"/>
    <dgm:cxn modelId="{5D0CDBC7-2D54-4AA5-8E4D-4CD379002AB9}" type="presOf" srcId="{71229D49-D52B-4BB7-B793-DEBE045229EF}" destId="{3E439B95-6E50-4ED4-88A5-13F76CAD68BC}" srcOrd="0" destOrd="0" presId="urn:microsoft.com/office/officeart/2005/8/layout/cycle3"/>
    <dgm:cxn modelId="{BF6AC0D9-B73A-42F7-8957-81D3AFF12793}" type="presOf" srcId="{DF6F3EA3-B66C-4725-A4A0-F30F27EF0FA5}" destId="{6694F081-3F9E-4483-A61C-67531A9B2CB5}" srcOrd="0" destOrd="0" presId="urn:microsoft.com/office/officeart/2005/8/layout/cycle3"/>
    <dgm:cxn modelId="{C2EFBDAB-0FFC-4332-A798-100FE2F8F079}" type="presOf" srcId="{F08BD20E-B3B2-46D4-9B42-94AABAB8385A}" destId="{6ECD8E90-12E1-4416-9DE3-BAFE1E879178}" srcOrd="0" destOrd="0" presId="urn:microsoft.com/office/officeart/2005/8/layout/cycle3"/>
    <dgm:cxn modelId="{A99E7E88-4B13-4AB2-9B55-8B46B3BB8EE6}" srcId="{5BF3FFA8-FD35-4F7B-831A-81A39F4AC863}" destId="{71229D49-D52B-4BB7-B793-DEBE045229EF}" srcOrd="2" destOrd="0" parTransId="{179EAEB5-C941-410F-B870-ABD2C893F2FB}" sibTransId="{76495953-EA74-42C8-9DBE-EFFC4019AE23}"/>
    <dgm:cxn modelId="{61D58DA1-9129-46D6-98E4-36E5F68AE11B}" type="presOf" srcId="{FD24D4BB-CBF5-4937-896E-5E710ECD8124}" destId="{1990F060-0064-4F6E-86FC-26DBD1EECEB1}" srcOrd="0" destOrd="0" presId="urn:microsoft.com/office/officeart/2005/8/layout/cycle3"/>
    <dgm:cxn modelId="{63ED2C01-E1D4-4598-B72A-FB035D602E85}" type="presOf" srcId="{5BF3FFA8-FD35-4F7B-831A-81A39F4AC863}" destId="{3EED55AF-4045-42CC-ABDA-2953B06CA1B7}" srcOrd="0" destOrd="0" presId="urn:microsoft.com/office/officeart/2005/8/layout/cycle3"/>
    <dgm:cxn modelId="{92DD60AA-640B-4ED4-B248-5BA80DCF95BD}" srcId="{5BF3FFA8-FD35-4F7B-831A-81A39F4AC863}" destId="{FD24D4BB-CBF5-4937-896E-5E710ECD8124}" srcOrd="3" destOrd="0" parTransId="{3DF89967-F5E4-443E-9B6A-7ED28CBCBADE}" sibTransId="{73C2BA7A-92DE-4753-9654-43D636D73E8E}"/>
    <dgm:cxn modelId="{6ACCAF12-0172-47E8-AE95-2736E3B0F26D}" type="presOf" srcId="{5E98B4B6-5125-468A-9DAF-5DB61461FE81}" destId="{6A110B9A-EAD9-4E3D-96E2-78008B22C2C4}" srcOrd="0" destOrd="0" presId="urn:microsoft.com/office/officeart/2005/8/layout/cycle3"/>
    <dgm:cxn modelId="{0DBEDAB5-974A-452B-8AB9-F4F27D909E12}" srcId="{5BF3FFA8-FD35-4F7B-831A-81A39F4AC863}" destId="{F08BD20E-B3B2-46D4-9B42-94AABAB8385A}" srcOrd="1" destOrd="0" parTransId="{BA8D2AA1-E06B-441E-8020-400353AA9B9F}" sibTransId="{591B2889-76FA-4296-9F37-85BA8A53924E}"/>
    <dgm:cxn modelId="{57E1A1E4-5790-4AC4-B3B8-F26DD7E2FFE7}" type="presParOf" srcId="{3EED55AF-4045-42CC-ABDA-2953B06CA1B7}" destId="{83F91770-D01C-4C0A-9DBE-8EB13EE4DECD}" srcOrd="0" destOrd="0" presId="urn:microsoft.com/office/officeart/2005/8/layout/cycle3"/>
    <dgm:cxn modelId="{02558226-AA15-4EC0-9A50-940904F3431D}" type="presParOf" srcId="{83F91770-D01C-4C0A-9DBE-8EB13EE4DECD}" destId="{6694F081-3F9E-4483-A61C-67531A9B2CB5}" srcOrd="0" destOrd="0" presId="urn:microsoft.com/office/officeart/2005/8/layout/cycle3"/>
    <dgm:cxn modelId="{E7955345-55E4-479F-B6C1-5D42B23E82B3}" type="presParOf" srcId="{83F91770-D01C-4C0A-9DBE-8EB13EE4DECD}" destId="{6A110B9A-EAD9-4E3D-96E2-78008B22C2C4}" srcOrd="1" destOrd="0" presId="urn:microsoft.com/office/officeart/2005/8/layout/cycle3"/>
    <dgm:cxn modelId="{6D964EE3-6A8C-4BD6-8510-0952A446999A}" type="presParOf" srcId="{83F91770-D01C-4C0A-9DBE-8EB13EE4DECD}" destId="{6ECD8E90-12E1-4416-9DE3-BAFE1E879178}" srcOrd="2" destOrd="0" presId="urn:microsoft.com/office/officeart/2005/8/layout/cycle3"/>
    <dgm:cxn modelId="{F98A2870-195B-48FA-8BB9-B8CD5F5EDAD8}" type="presParOf" srcId="{83F91770-D01C-4C0A-9DBE-8EB13EE4DECD}" destId="{3E439B95-6E50-4ED4-88A5-13F76CAD68BC}" srcOrd="3" destOrd="0" presId="urn:microsoft.com/office/officeart/2005/8/layout/cycle3"/>
    <dgm:cxn modelId="{AA202291-7107-427D-8AF4-B2F7E84C72AD}" type="presParOf" srcId="{83F91770-D01C-4C0A-9DBE-8EB13EE4DECD}" destId="{1990F060-0064-4F6E-86FC-26DBD1EECEB1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B2F146-0262-4220-8210-D304F68D9066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F209EFB-FD1B-4EC8-861C-DED0A8A053D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/>
            <a:t>Проект сметы расходов основан на принятии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500" b="1" dirty="0" smtClean="0">
              <a:solidFill>
                <a:srgbClr val="002060"/>
              </a:solidFill>
            </a:rPr>
            <a:t>эффективных управленческих решений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/>
            <a:t> по созданию условий реализации ООП общего образования: </a:t>
          </a:r>
        </a:p>
        <a:p>
          <a:pPr marL="0" indent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dirty="0"/>
        </a:p>
      </dgm:t>
    </dgm:pt>
    <dgm:pt modelId="{C8EE49D3-47A2-4D54-A024-93FECC134CE8}" type="parTrans" cxnId="{4DD047A8-4316-4E5D-80B7-6304D20CA97A}">
      <dgm:prSet/>
      <dgm:spPr/>
      <dgm:t>
        <a:bodyPr/>
        <a:lstStyle/>
        <a:p>
          <a:endParaRPr lang="ru-RU"/>
        </a:p>
      </dgm:t>
    </dgm:pt>
    <dgm:pt modelId="{26D5FE0C-9C81-4719-8469-EFC8CEA0E758}" type="sibTrans" cxnId="{4DD047A8-4316-4E5D-80B7-6304D20CA97A}">
      <dgm:prSet/>
      <dgm:spPr/>
      <dgm:t>
        <a:bodyPr/>
        <a:lstStyle/>
        <a:p>
          <a:endParaRPr lang="ru-RU"/>
        </a:p>
      </dgm:t>
    </dgm:pt>
    <dgm:pt modelId="{FA5920EB-47AC-44E3-BC26-DADE5E718841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Материально-технических условий</a:t>
          </a:r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877BB49-59C7-4708-8BA4-27656B928EBD}" type="parTrans" cxnId="{496B6F2E-33F6-4672-A398-E7547BA19190}">
      <dgm:prSet/>
      <dgm:spPr/>
      <dgm:t>
        <a:bodyPr/>
        <a:lstStyle/>
        <a:p>
          <a:endParaRPr lang="ru-RU"/>
        </a:p>
      </dgm:t>
    </dgm:pt>
    <dgm:pt modelId="{20A3EB84-BDCD-4642-B579-6D8DA949D7DE}" type="sibTrans" cxnId="{496B6F2E-33F6-4672-A398-E7547BA19190}">
      <dgm:prSet/>
      <dgm:spPr/>
      <dgm:t>
        <a:bodyPr/>
        <a:lstStyle/>
        <a:p>
          <a:endParaRPr lang="ru-RU"/>
        </a:p>
      </dgm:t>
    </dgm:pt>
    <dgm:pt modelId="{1FFA3D74-EEA1-403D-B26B-CDBFE075B306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Информационно-методических условий</a:t>
          </a:r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6550DB8F-7AF1-434F-85F8-4D646DC7B952}" type="parTrans" cxnId="{E64E0209-D928-417E-9AA1-6E8160E6F7E4}">
      <dgm:prSet/>
      <dgm:spPr/>
      <dgm:t>
        <a:bodyPr/>
        <a:lstStyle/>
        <a:p>
          <a:endParaRPr lang="ru-RU"/>
        </a:p>
      </dgm:t>
    </dgm:pt>
    <dgm:pt modelId="{0105C543-600E-4B3C-896D-87C6E2285525}" type="sibTrans" cxnId="{E64E0209-D928-417E-9AA1-6E8160E6F7E4}">
      <dgm:prSet/>
      <dgm:spPr/>
      <dgm:t>
        <a:bodyPr/>
        <a:lstStyle/>
        <a:p>
          <a:endParaRPr lang="ru-RU"/>
        </a:p>
      </dgm:t>
    </dgm:pt>
    <dgm:pt modelId="{DCB7FD91-4D9A-4449-977B-F98A884DF5A3}" type="pres">
      <dgm:prSet presAssocID="{BFB2F146-0262-4220-8210-D304F68D906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8B1DB18-248F-4EB0-ADE5-D7C639176955}" type="pres">
      <dgm:prSet presAssocID="{2F209EFB-FD1B-4EC8-861C-DED0A8A053D0}" presName="root" presStyleCnt="0"/>
      <dgm:spPr/>
    </dgm:pt>
    <dgm:pt modelId="{B41C5932-5AF3-48D9-8263-4716485A532C}" type="pres">
      <dgm:prSet presAssocID="{2F209EFB-FD1B-4EC8-861C-DED0A8A053D0}" presName="rootComposite" presStyleCnt="0"/>
      <dgm:spPr/>
    </dgm:pt>
    <dgm:pt modelId="{A02A5770-1139-4F22-85AB-8A85733FB904}" type="pres">
      <dgm:prSet presAssocID="{2F209EFB-FD1B-4EC8-861C-DED0A8A053D0}" presName="rootText" presStyleLbl="node1" presStyleIdx="0" presStyleCnt="1" custScaleX="243812"/>
      <dgm:spPr/>
      <dgm:t>
        <a:bodyPr/>
        <a:lstStyle/>
        <a:p>
          <a:endParaRPr lang="ru-RU"/>
        </a:p>
      </dgm:t>
    </dgm:pt>
    <dgm:pt modelId="{52701914-8CCE-48E5-A99B-5D35B56C64A8}" type="pres">
      <dgm:prSet presAssocID="{2F209EFB-FD1B-4EC8-861C-DED0A8A053D0}" presName="rootConnector" presStyleLbl="node1" presStyleIdx="0" presStyleCnt="1"/>
      <dgm:spPr/>
      <dgm:t>
        <a:bodyPr/>
        <a:lstStyle/>
        <a:p>
          <a:endParaRPr lang="ru-RU"/>
        </a:p>
      </dgm:t>
    </dgm:pt>
    <dgm:pt modelId="{E88A661A-06B5-41AF-A6B6-A36AB2A197A5}" type="pres">
      <dgm:prSet presAssocID="{2F209EFB-FD1B-4EC8-861C-DED0A8A053D0}" presName="childShape" presStyleCnt="0"/>
      <dgm:spPr/>
    </dgm:pt>
    <dgm:pt modelId="{54765F2E-8566-4DC9-9AD0-C330935FC601}" type="pres">
      <dgm:prSet presAssocID="{0877BB49-59C7-4708-8BA4-27656B928EBD}" presName="Name13" presStyleLbl="parChTrans1D2" presStyleIdx="0" presStyleCnt="2"/>
      <dgm:spPr/>
      <dgm:t>
        <a:bodyPr/>
        <a:lstStyle/>
        <a:p>
          <a:endParaRPr lang="ru-RU"/>
        </a:p>
      </dgm:t>
    </dgm:pt>
    <dgm:pt modelId="{EAB7DBD8-F6A4-4E96-BE70-F73A8A343F43}" type="pres">
      <dgm:prSet presAssocID="{FA5920EB-47AC-44E3-BC26-DADE5E718841}" presName="childText" presStyleLbl="bgAcc1" presStyleIdx="0" presStyleCnt="2" custScaleX="2035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8DACBA-8AA5-43E5-9540-452DA31745E8}" type="pres">
      <dgm:prSet presAssocID="{6550DB8F-7AF1-434F-85F8-4D646DC7B952}" presName="Name13" presStyleLbl="parChTrans1D2" presStyleIdx="1" presStyleCnt="2"/>
      <dgm:spPr/>
      <dgm:t>
        <a:bodyPr/>
        <a:lstStyle/>
        <a:p>
          <a:endParaRPr lang="ru-RU"/>
        </a:p>
      </dgm:t>
    </dgm:pt>
    <dgm:pt modelId="{BEC72F47-5934-48EB-B3FE-309B028DE11E}" type="pres">
      <dgm:prSet presAssocID="{1FFA3D74-EEA1-403D-B26B-CDBFE075B306}" presName="childText" presStyleLbl="bgAcc1" presStyleIdx="1" presStyleCnt="2" custScaleX="2035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6B6F2E-33F6-4672-A398-E7547BA19190}" srcId="{2F209EFB-FD1B-4EC8-861C-DED0A8A053D0}" destId="{FA5920EB-47AC-44E3-BC26-DADE5E718841}" srcOrd="0" destOrd="0" parTransId="{0877BB49-59C7-4708-8BA4-27656B928EBD}" sibTransId="{20A3EB84-BDCD-4642-B579-6D8DA949D7DE}"/>
    <dgm:cxn modelId="{E64E0209-D928-417E-9AA1-6E8160E6F7E4}" srcId="{2F209EFB-FD1B-4EC8-861C-DED0A8A053D0}" destId="{1FFA3D74-EEA1-403D-B26B-CDBFE075B306}" srcOrd="1" destOrd="0" parTransId="{6550DB8F-7AF1-434F-85F8-4D646DC7B952}" sibTransId="{0105C543-600E-4B3C-896D-87C6E2285525}"/>
    <dgm:cxn modelId="{5BE35D4F-2E55-485F-9A6A-0558FF3075B5}" type="presOf" srcId="{BFB2F146-0262-4220-8210-D304F68D9066}" destId="{DCB7FD91-4D9A-4449-977B-F98A884DF5A3}" srcOrd="0" destOrd="0" presId="urn:microsoft.com/office/officeart/2005/8/layout/hierarchy3"/>
    <dgm:cxn modelId="{4DD047A8-4316-4E5D-80B7-6304D20CA97A}" srcId="{BFB2F146-0262-4220-8210-D304F68D9066}" destId="{2F209EFB-FD1B-4EC8-861C-DED0A8A053D0}" srcOrd="0" destOrd="0" parTransId="{C8EE49D3-47A2-4D54-A024-93FECC134CE8}" sibTransId="{26D5FE0C-9C81-4719-8469-EFC8CEA0E758}"/>
    <dgm:cxn modelId="{C2B881FB-9480-42A3-B467-5A5DF8791BDF}" type="presOf" srcId="{1FFA3D74-EEA1-403D-B26B-CDBFE075B306}" destId="{BEC72F47-5934-48EB-B3FE-309B028DE11E}" srcOrd="0" destOrd="0" presId="urn:microsoft.com/office/officeart/2005/8/layout/hierarchy3"/>
    <dgm:cxn modelId="{F309AF18-ECB0-474E-B5E7-A44D7AD07EB3}" type="presOf" srcId="{0877BB49-59C7-4708-8BA4-27656B928EBD}" destId="{54765F2E-8566-4DC9-9AD0-C330935FC601}" srcOrd="0" destOrd="0" presId="urn:microsoft.com/office/officeart/2005/8/layout/hierarchy3"/>
    <dgm:cxn modelId="{87BAA8F1-E76D-43CE-993D-F787F53B2CCF}" type="presOf" srcId="{FA5920EB-47AC-44E3-BC26-DADE5E718841}" destId="{EAB7DBD8-F6A4-4E96-BE70-F73A8A343F43}" srcOrd="0" destOrd="0" presId="urn:microsoft.com/office/officeart/2005/8/layout/hierarchy3"/>
    <dgm:cxn modelId="{B878BF70-3E28-4BF7-A639-54D03A9A3681}" type="presOf" srcId="{2F209EFB-FD1B-4EC8-861C-DED0A8A053D0}" destId="{A02A5770-1139-4F22-85AB-8A85733FB904}" srcOrd="0" destOrd="0" presId="urn:microsoft.com/office/officeart/2005/8/layout/hierarchy3"/>
    <dgm:cxn modelId="{330FF6B8-E786-4C3F-9EED-E9EA879CCD9D}" type="presOf" srcId="{2F209EFB-FD1B-4EC8-861C-DED0A8A053D0}" destId="{52701914-8CCE-48E5-A99B-5D35B56C64A8}" srcOrd="1" destOrd="0" presId="urn:microsoft.com/office/officeart/2005/8/layout/hierarchy3"/>
    <dgm:cxn modelId="{DD0D8C74-EA67-4CBA-AEC9-756B3FEBF3F3}" type="presOf" srcId="{6550DB8F-7AF1-434F-85F8-4D646DC7B952}" destId="{D18DACBA-8AA5-43E5-9540-452DA31745E8}" srcOrd="0" destOrd="0" presId="urn:microsoft.com/office/officeart/2005/8/layout/hierarchy3"/>
    <dgm:cxn modelId="{F4AFB626-03FA-4EF6-8448-FA7465475B34}" type="presParOf" srcId="{DCB7FD91-4D9A-4449-977B-F98A884DF5A3}" destId="{88B1DB18-248F-4EB0-ADE5-D7C639176955}" srcOrd="0" destOrd="0" presId="urn:microsoft.com/office/officeart/2005/8/layout/hierarchy3"/>
    <dgm:cxn modelId="{6EB5EE04-751F-4C83-BEA4-C43150F13E1C}" type="presParOf" srcId="{88B1DB18-248F-4EB0-ADE5-D7C639176955}" destId="{B41C5932-5AF3-48D9-8263-4716485A532C}" srcOrd="0" destOrd="0" presId="urn:microsoft.com/office/officeart/2005/8/layout/hierarchy3"/>
    <dgm:cxn modelId="{505C7515-D64F-4EF2-8D4D-CF47E265B414}" type="presParOf" srcId="{B41C5932-5AF3-48D9-8263-4716485A532C}" destId="{A02A5770-1139-4F22-85AB-8A85733FB904}" srcOrd="0" destOrd="0" presId="urn:microsoft.com/office/officeart/2005/8/layout/hierarchy3"/>
    <dgm:cxn modelId="{6B9B9325-4384-45C3-93C7-90BFBBC96153}" type="presParOf" srcId="{B41C5932-5AF3-48D9-8263-4716485A532C}" destId="{52701914-8CCE-48E5-A99B-5D35B56C64A8}" srcOrd="1" destOrd="0" presId="urn:microsoft.com/office/officeart/2005/8/layout/hierarchy3"/>
    <dgm:cxn modelId="{20918EB4-D97B-43CE-8807-72DCA6C364E9}" type="presParOf" srcId="{88B1DB18-248F-4EB0-ADE5-D7C639176955}" destId="{E88A661A-06B5-41AF-A6B6-A36AB2A197A5}" srcOrd="1" destOrd="0" presId="urn:microsoft.com/office/officeart/2005/8/layout/hierarchy3"/>
    <dgm:cxn modelId="{169CD292-E9FA-4FAD-95CE-601E3779D353}" type="presParOf" srcId="{E88A661A-06B5-41AF-A6B6-A36AB2A197A5}" destId="{54765F2E-8566-4DC9-9AD0-C330935FC601}" srcOrd="0" destOrd="0" presId="urn:microsoft.com/office/officeart/2005/8/layout/hierarchy3"/>
    <dgm:cxn modelId="{58B6E4BB-8C4E-4A36-A6C0-C517E0A89A26}" type="presParOf" srcId="{E88A661A-06B5-41AF-A6B6-A36AB2A197A5}" destId="{EAB7DBD8-F6A4-4E96-BE70-F73A8A343F43}" srcOrd="1" destOrd="0" presId="urn:microsoft.com/office/officeart/2005/8/layout/hierarchy3"/>
    <dgm:cxn modelId="{85345500-01AA-43C7-BBA5-9B13A3533160}" type="presParOf" srcId="{E88A661A-06B5-41AF-A6B6-A36AB2A197A5}" destId="{D18DACBA-8AA5-43E5-9540-452DA31745E8}" srcOrd="2" destOrd="0" presId="urn:microsoft.com/office/officeart/2005/8/layout/hierarchy3"/>
    <dgm:cxn modelId="{F9A3E117-C709-47C3-96C7-670389F3F4EF}" type="presParOf" srcId="{E88A661A-06B5-41AF-A6B6-A36AB2A197A5}" destId="{BEC72F47-5934-48EB-B3FE-309B028DE11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110B9A-EAD9-4E3D-96E2-78008B22C2C4}">
      <dsp:nvSpPr>
        <dsp:cNvPr id="0" name=""/>
        <dsp:cNvSpPr/>
      </dsp:nvSpPr>
      <dsp:spPr>
        <a:xfrm>
          <a:off x="1237882" y="-76183"/>
          <a:ext cx="3812594" cy="3812594"/>
        </a:xfrm>
        <a:prstGeom prst="circularArrow">
          <a:avLst>
            <a:gd name="adj1" fmla="val 4668"/>
            <a:gd name="adj2" fmla="val 272909"/>
            <a:gd name="adj3" fmla="val 12981516"/>
            <a:gd name="adj4" fmla="val 17929327"/>
            <a:gd name="adj5" fmla="val 4847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94F081-3F9E-4483-A61C-67531A9B2CB5}">
      <dsp:nvSpPr>
        <dsp:cNvPr id="0" name=""/>
        <dsp:cNvSpPr/>
      </dsp:nvSpPr>
      <dsp:spPr>
        <a:xfrm>
          <a:off x="1923660" y="985"/>
          <a:ext cx="2441038" cy="122051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Организация он-лайн обучения и он-лайн конференции.</a:t>
          </a:r>
          <a:endParaRPr lang="ru-RU" sz="1600" b="1" kern="1200" dirty="0">
            <a:solidFill>
              <a:srgbClr val="002060"/>
            </a:solidFill>
          </a:endParaRPr>
        </a:p>
      </dsp:txBody>
      <dsp:txXfrm>
        <a:off x="1923660" y="985"/>
        <a:ext cx="2441038" cy="1220519"/>
      </dsp:txXfrm>
    </dsp:sp>
    <dsp:sp modelId="{6ECD8E90-12E1-4416-9DE3-BAFE1E879178}">
      <dsp:nvSpPr>
        <dsp:cNvPr id="0" name=""/>
        <dsp:cNvSpPr/>
      </dsp:nvSpPr>
      <dsp:spPr>
        <a:xfrm>
          <a:off x="3292635" y="1369960"/>
          <a:ext cx="2441038" cy="1220519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2">
                  <a:lumMod val="75000"/>
                </a:schemeClr>
              </a:solidFill>
            </a:rPr>
            <a:t>Повышение качества реализации образовательных программ базовой площадки</a:t>
          </a:r>
          <a:endParaRPr lang="ru-RU" sz="16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292635" y="1369960"/>
        <a:ext cx="2441038" cy="1220519"/>
      </dsp:txXfrm>
    </dsp:sp>
    <dsp:sp modelId="{3E439B95-6E50-4ED4-88A5-13F76CAD68BC}">
      <dsp:nvSpPr>
        <dsp:cNvPr id="0" name=""/>
        <dsp:cNvSpPr/>
      </dsp:nvSpPr>
      <dsp:spPr>
        <a:xfrm>
          <a:off x="1923660" y="2738935"/>
          <a:ext cx="2441038" cy="1220519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6">
                  <a:lumMod val="75000"/>
                </a:schemeClr>
              </a:solidFill>
            </a:rPr>
            <a:t>Реализация персонифицированных программ повышения квалификации педагогических кадров.</a:t>
          </a:r>
          <a:endParaRPr lang="ru-RU" sz="16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1923660" y="2738935"/>
        <a:ext cx="2441038" cy="1220519"/>
      </dsp:txXfrm>
    </dsp:sp>
    <dsp:sp modelId="{1990F060-0064-4F6E-86FC-26DBD1EECEB1}">
      <dsp:nvSpPr>
        <dsp:cNvPr id="0" name=""/>
        <dsp:cNvSpPr/>
      </dsp:nvSpPr>
      <dsp:spPr>
        <a:xfrm>
          <a:off x="554686" y="1369960"/>
          <a:ext cx="2441038" cy="122051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</a:rPr>
            <a:t>Организация сетевого взаимодействия регионального и российского уровня.</a:t>
          </a:r>
          <a:endParaRPr lang="ru-RU" sz="1600" b="1" kern="1200" dirty="0">
            <a:solidFill>
              <a:srgbClr val="C00000"/>
            </a:solidFill>
          </a:endParaRPr>
        </a:p>
      </dsp:txBody>
      <dsp:txXfrm>
        <a:off x="554686" y="1369960"/>
        <a:ext cx="2441038" cy="122051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2A5770-1139-4F22-85AB-8A85733FB904}">
      <dsp:nvSpPr>
        <dsp:cNvPr id="0" name=""/>
        <dsp:cNvSpPr/>
      </dsp:nvSpPr>
      <dsp:spPr>
        <a:xfrm>
          <a:off x="926264" y="1648"/>
          <a:ext cx="7039951" cy="14437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/>
            <a:t>Проект сметы расходов основан на принятии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500" b="1" kern="1200" dirty="0" smtClean="0">
              <a:solidFill>
                <a:srgbClr val="002060"/>
              </a:solidFill>
            </a:rPr>
            <a:t>эффективных управленческих решений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/>
            <a:t> по созданию условий реализации ООП общего образования: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926264" y="1648"/>
        <a:ext cx="7039951" cy="1443725"/>
      </dsp:txXfrm>
    </dsp:sp>
    <dsp:sp modelId="{54765F2E-8566-4DC9-9AD0-C330935FC601}">
      <dsp:nvSpPr>
        <dsp:cNvPr id="0" name=""/>
        <dsp:cNvSpPr/>
      </dsp:nvSpPr>
      <dsp:spPr>
        <a:xfrm>
          <a:off x="1630259" y="1445373"/>
          <a:ext cx="703995" cy="1082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2794"/>
              </a:lnTo>
              <a:lnTo>
                <a:pt x="703995" y="108279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B7DBD8-F6A4-4E96-BE70-F73A8A343F43}">
      <dsp:nvSpPr>
        <dsp:cNvPr id="0" name=""/>
        <dsp:cNvSpPr/>
      </dsp:nvSpPr>
      <dsp:spPr>
        <a:xfrm>
          <a:off x="2334254" y="1806305"/>
          <a:ext cx="4702132" cy="1443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Материально-технических условий</a:t>
          </a:r>
          <a:endParaRPr lang="ru-RU" sz="34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334254" y="1806305"/>
        <a:ext cx="4702132" cy="1443725"/>
      </dsp:txXfrm>
    </dsp:sp>
    <dsp:sp modelId="{D18DACBA-8AA5-43E5-9540-452DA31745E8}">
      <dsp:nvSpPr>
        <dsp:cNvPr id="0" name=""/>
        <dsp:cNvSpPr/>
      </dsp:nvSpPr>
      <dsp:spPr>
        <a:xfrm>
          <a:off x="1630259" y="1445373"/>
          <a:ext cx="703995" cy="2887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7450"/>
              </a:lnTo>
              <a:lnTo>
                <a:pt x="703995" y="288745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C72F47-5934-48EB-B3FE-309B028DE11E}">
      <dsp:nvSpPr>
        <dsp:cNvPr id="0" name=""/>
        <dsp:cNvSpPr/>
      </dsp:nvSpPr>
      <dsp:spPr>
        <a:xfrm>
          <a:off x="2334254" y="3610962"/>
          <a:ext cx="4702132" cy="1443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Информационно-методических условий</a:t>
          </a:r>
          <a:endParaRPr lang="ru-RU" sz="34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334254" y="3610962"/>
        <a:ext cx="4702132" cy="14437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5665B-D7E9-4DEF-8FC5-CF97FB764938}" type="datetimeFigureOut">
              <a:rPr lang="zh-CN" altLang="en-US" smtClean="0"/>
              <a:pPr/>
              <a:t>2014/10/28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0D62A-0EDC-4DC8-9C32-FB765812F0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44472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2571750" y="142875"/>
            <a:ext cx="6357938" cy="157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表格占位符 13"/>
          <p:cNvSpPr>
            <a:spLocks noGrp="1"/>
          </p:cNvSpPr>
          <p:nvPr>
            <p:ph type="tbl" sz="quarter" idx="10"/>
          </p:nvPr>
        </p:nvSpPr>
        <p:spPr>
          <a:xfrm>
            <a:off x="3143239" y="2714625"/>
            <a:ext cx="5572165" cy="285751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таблицы</a:t>
            </a:r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</p:nvPr>
        </p:nvSpPr>
        <p:spPr>
          <a:xfrm>
            <a:off x="428596" y="428604"/>
            <a:ext cx="2500313" cy="2214563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3143240" y="1428736"/>
            <a:ext cx="5572136" cy="114301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3143250" y="500063"/>
            <a:ext cx="3714750" cy="7858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占位符 6"/>
          <p:cNvSpPr>
            <a:spLocks noGrp="1"/>
          </p:cNvSpPr>
          <p:nvPr>
            <p:ph type="dgm" sz="quarter" idx="10"/>
          </p:nvPr>
        </p:nvSpPr>
        <p:spPr>
          <a:xfrm>
            <a:off x="3071802" y="571480"/>
            <a:ext cx="5214974" cy="4071966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 SmartArt</a:t>
            </a:r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1"/>
          </p:nvPr>
        </p:nvSpPr>
        <p:spPr>
          <a:xfrm>
            <a:off x="714375" y="571480"/>
            <a:ext cx="2143125" cy="4000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2"/>
          </p:nvPr>
        </p:nvSpPr>
        <p:spPr>
          <a:xfrm>
            <a:off x="3071813" y="4786313"/>
            <a:ext cx="3429000" cy="7858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表占位符 2"/>
          <p:cNvSpPr>
            <a:spLocks noGrp="1"/>
          </p:cNvSpPr>
          <p:nvPr>
            <p:ph type="chart" sz="quarter" idx="10"/>
          </p:nvPr>
        </p:nvSpPr>
        <p:spPr>
          <a:xfrm>
            <a:off x="1785918" y="714356"/>
            <a:ext cx="5572125" cy="414337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диаграммы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4500563" y="5000625"/>
            <a:ext cx="2857500" cy="85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00063" y="1143000"/>
            <a:ext cx="8143875" cy="1428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3857620" y="142875"/>
            <a:ext cx="5000630" cy="1643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788024" y="2996952"/>
            <a:ext cx="4176464" cy="208823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0" y="188640"/>
            <a:ext cx="9324528" cy="648072"/>
          </a:xfrm>
        </p:spPr>
        <p:txBody>
          <a:bodyPr/>
          <a:lstStyle/>
          <a:p>
            <a:pPr algn="ctr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Муниципальное автономное дошкольное образовательное учреждение</a:t>
            </a:r>
            <a:endParaRPr lang="ru-RU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центр развития ребенка детский сад № 482 г. Челябинска</a:t>
            </a:r>
            <a:endParaRPr lang="ru-RU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zh-CN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644008" y="4221088"/>
            <a:ext cx="4499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454021, Челябинск, Чичерина 40Б тел.795-73-83, 795-61-60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908720"/>
            <a:ext cx="83529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Оборудование стажировочных мест на базовой площадке в рамках проекта ФЦПРО</a:t>
            </a:r>
            <a:endParaRPr lang="ru-RU" sz="2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4008" y="3140968"/>
            <a:ext cx="44999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Заведующий МАДОУ ЦРР ДС №482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Светлана Васильевна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Алябушева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Псковский ИПКР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9863" y="5510870"/>
            <a:ext cx="1174137" cy="1347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8136904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Направления модернизации материально-технического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и информационного оснащения базовой площадки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МАДОУ ЦРР ДС №482 г. Челябинска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1556792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Создание системы информационного ресурса корпоративного уровня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75656" y="2317931"/>
          <a:ext cx="6192689" cy="2407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570"/>
                <a:gridCol w="3661889"/>
                <a:gridCol w="580565"/>
                <a:gridCol w="1483665"/>
              </a:tblGrid>
              <a:tr h="1006831"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стажировочных мест для слушателей </a:t>
                      </a:r>
                    </a:p>
                    <a:p>
                      <a:pPr algn="ctr"/>
                      <a:r>
                        <a:rPr lang="ru-RU" sz="1800" b="1" u="sng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34 391 рубль 00 копеек 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239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Модуль «Обратная связь»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12000</a:t>
                      </a:r>
                    </a:p>
                  </a:txBody>
                  <a:tcPr marL="68580" marR="68580" marT="0" marB="0"/>
                </a:tc>
              </a:tr>
              <a:tr h="52320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760" indent="-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Стойка напольная «Парус»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11760" indent="-9017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Карман навесной «Парус»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3899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189</a:t>
                      </a:r>
                    </a:p>
                  </a:txBody>
                  <a:tcPr marL="68580" marR="68580" marT="0" marB="0"/>
                </a:tc>
              </a:tr>
              <a:tr h="29239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Мобильная напольная система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8490</a:t>
                      </a:r>
                    </a:p>
                  </a:txBody>
                  <a:tcPr marL="68580" marR="68580" marT="0" marB="0"/>
                </a:tc>
              </a:tr>
              <a:tr h="29239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Модуль «Обратная связь»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12000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Picture 2" descr="Псковский ИПКР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9863" y="5510870"/>
            <a:ext cx="1174137" cy="1347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88641"/>
            <a:ext cx="8136904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Направления модернизации материально-технического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и информационного оснащения базовой площадки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МАДОУ ЦРР ДС №482 г. Челябинска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268760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b="1" dirty="0" smtClean="0">
                <a:latin typeface="Times New Roman"/>
                <a:ea typeface="Times New Roman"/>
              </a:rPr>
              <a:t>Обеспечение стажирующихся печатными материалами</a:t>
            </a:r>
          </a:p>
          <a:p>
            <a:pPr algn="ctr"/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59632" y="1661001"/>
          <a:ext cx="6768752" cy="4986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971"/>
                <a:gridCol w="4458581"/>
                <a:gridCol w="613924"/>
                <a:gridCol w="1186276"/>
              </a:tblGrid>
              <a:tr h="686176"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Издательский центр</a:t>
                      </a:r>
                    </a:p>
                    <a:p>
                      <a:pPr algn="ctr"/>
                      <a:r>
                        <a:rPr lang="ru-RU" sz="1800" b="1" u="sng" dirty="0" smtClean="0">
                          <a:latin typeface="Times New Roman"/>
                          <a:cs typeface="Times New Roman" pitchFamily="18" charset="0"/>
                        </a:rPr>
                        <a:t>175 420 рублей 00 копеек</a:t>
                      </a:r>
                      <a:endParaRPr lang="ru-RU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807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Многофункциональное устройство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Kyocera </a:t>
                      </a:r>
                      <a:r>
                        <a:rPr lang="ru-RU" sz="1400" kern="1800">
                          <a:latin typeface="Times New Roman"/>
                          <a:ea typeface="Times New Roman"/>
                          <a:cs typeface="Times New Roman"/>
                        </a:rPr>
                        <a:t>серии FS-11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11540</a:t>
                      </a:r>
                    </a:p>
                  </a:txBody>
                  <a:tcPr marL="68580" marR="68580" marT="0" marB="0"/>
                </a:tc>
              </a:tr>
              <a:tr h="32807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Принтер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Kyocera</a:t>
                      </a:r>
                      <a:r>
                        <a:rPr lang="en-US" sz="1400" i="1" kern="18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Ecosys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8650</a:t>
                      </a:r>
                    </a:p>
                  </a:txBody>
                  <a:tcPr marL="68580" marR="68580" marT="0" marB="0"/>
                </a:tc>
              </a:tr>
              <a:tr h="32807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Принтер цветной Epson L800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11000</a:t>
                      </a:r>
                    </a:p>
                  </a:txBody>
                  <a:tcPr marL="68580" marR="68580" marT="0" marB="0"/>
                </a:tc>
              </a:tr>
              <a:tr h="32807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Чернила для принтера Epson L800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3600</a:t>
                      </a:r>
                    </a:p>
                  </a:txBody>
                  <a:tcPr marL="68580" marR="68580" marT="0" marB="0"/>
                </a:tc>
              </a:tr>
              <a:tr h="32807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Ниткошвейная машина для бумаги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9500</a:t>
                      </a:r>
                    </a:p>
                  </a:txBody>
                  <a:tcPr marL="68580" marR="68580" marT="0" marB="0"/>
                </a:tc>
              </a:tr>
              <a:tr h="32807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Аппарат для брошюрования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Fellowes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72344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5590</a:t>
                      </a:r>
                    </a:p>
                  </a:txBody>
                  <a:tcPr marL="68580" marR="68580" marT="0" marB="0"/>
                </a:tc>
              </a:tr>
              <a:tr h="9527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Расходные материалы для брошюрования: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Пластиковые пружины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(на 10, 12,14 мм)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Обложка пластиковая 180 мкм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280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315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365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670</a:t>
                      </a:r>
                    </a:p>
                  </a:txBody>
                  <a:tcPr marL="68580" marR="68580" marT="0" marB="0"/>
                </a:tc>
              </a:tr>
              <a:tr h="41464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Автоматический аппарат для ламинирования  Leitz (до Аз)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17990</a:t>
                      </a:r>
                    </a:p>
                  </a:txBody>
                  <a:tcPr marL="68580" marR="68580" marT="0" marB="0"/>
                </a:tc>
              </a:tr>
              <a:tr h="39210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Ламинатор универсальный 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Fellowes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(до А4)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3490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312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  10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Расходные материалы для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ламинирования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(заготовки) А4 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100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мкм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890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" name="Picture 2" descr="Псковский ИПКР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9863" y="5510870"/>
            <a:ext cx="1174137" cy="1347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548680"/>
            <a:ext cx="684076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 выделения денежных средств 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  <a:latin typeface="Corbel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Обеспечение высокого качества проведения стажировок для слушателей на базовой площадке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муниципального автономного дошкольного образовательного учреждения центр развития ребенка детский сад №482 г. Челябинска</a:t>
            </a:r>
          </a:p>
        </p:txBody>
      </p:sp>
      <p:pic>
        <p:nvPicPr>
          <p:cNvPr id="5" name="Picture 2" descr="Псковский ИПКР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9863" y="5510870"/>
            <a:ext cx="1174137" cy="1347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4" descr="D:\ПМПК\0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051720" cy="13602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3347864" y="357301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8" name="Picture 3" descr="\\Dns_comp\общая\ФОТО\новое оборудование\IMG_52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300192" y="2744924"/>
            <a:ext cx="2531120" cy="1898340"/>
          </a:xfrm>
          <a:prstGeom prst="rect">
            <a:avLst/>
          </a:prstGeom>
          <a:effectLst>
            <a:softEdge rad="112500"/>
          </a:effectLst>
        </p:spPr>
      </p:pic>
      <p:pic>
        <p:nvPicPr>
          <p:cNvPr id="1026" name="Picture 2" descr="D:\Фото\Стажировочные\Новая папка\DSC_001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2780928"/>
            <a:ext cx="2627784" cy="1751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D:\Фото\Стажировочные\Новая папка\DSC_001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4005064"/>
            <a:ext cx="2555776" cy="17038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67544" y="332656"/>
            <a:ext cx="8280920" cy="3600400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332656"/>
            <a:ext cx="828092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МАДОУ ЦРР ДС №482 г. Челябинска  участник </a:t>
            </a:r>
            <a:r>
              <a:rPr lang="ru-RU" sz="2000" b="1" dirty="0" smtClean="0">
                <a:solidFill>
                  <a:srgbClr val="FF0000"/>
                </a:solidFill>
              </a:rPr>
              <a:t>конкурсного отбора </a:t>
            </a:r>
            <a:r>
              <a:rPr lang="ru-RU" sz="2000" b="1" dirty="0" smtClean="0"/>
              <a:t>общеобразовательных и дошкольных образовательных организаций для создания базовых площадок в 2014 г.</a:t>
            </a:r>
          </a:p>
          <a:p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6" name="Picture 2" descr="Псковский ИПКР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92896"/>
            <a:ext cx="1174137" cy="1347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2483768" y="4077072"/>
            <a:ext cx="38884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Базовая организация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Государственное бюджетное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учреждение дополнительного профессионального образования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«Челябинский институт переподготовки и повышения квалификации работников образования»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ЧИППКРО Челябинский институт переподготовки и повышения квалификации работников образования Кафедра воспитания и дополнительног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077072"/>
            <a:ext cx="2066450" cy="1935058"/>
          </a:xfrm>
          <a:prstGeom prst="rect">
            <a:avLst/>
          </a:prstGeom>
          <a:noFill/>
        </p:spPr>
      </p:pic>
      <p:pic>
        <p:nvPicPr>
          <p:cNvPr id="10" name="Picture 3" descr="\\Dns_comp\общая\ФОТО\ЛЕТО 2011\дорожка ЛФК\IMG_08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763687" y="1412776"/>
            <a:ext cx="2879297" cy="2160240"/>
          </a:xfrm>
          <a:prstGeom prst="rect">
            <a:avLst/>
          </a:prstGeom>
          <a:effectLst>
            <a:softEdge rad="112500"/>
          </a:effectLst>
        </p:spPr>
      </p:pic>
      <p:pic>
        <p:nvPicPr>
          <p:cNvPr id="11" name="Picture 2" descr="\\Dns_comp\общая\ФОТО\ЛЕТО 2011\лето\IMG_077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7" y="1700808"/>
            <a:ext cx="3176443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835696" y="404664"/>
            <a:ext cx="55446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базовой площадки: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83568" y="1061936"/>
            <a:ext cx="8136904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  </a:t>
            </a:r>
            <a:r>
              <a:rPr lang="ru-RU" sz="25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оздание условий для распространения моделей государственно-общественного</a:t>
            </a:r>
            <a:r>
              <a:rPr kumimoji="0" lang="ru-RU" sz="25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управления</a:t>
            </a:r>
            <a:r>
              <a:rPr kumimoji="0" lang="ru-RU" sz="25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образованием и поддержка программ развития регионально-муниципальных систем дошкольного образования</a:t>
            </a:r>
            <a:r>
              <a:rPr lang="ru-RU" sz="25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lang="ru-RU" sz="25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бучение и повышение квалификации педагогических и управленческих работников системы образования по государственно-общественному управлению образованием. 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Псковский ИПКР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301208"/>
            <a:ext cx="1174137" cy="1347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Псковский ИПКР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9863" y="5510870"/>
            <a:ext cx="1174137" cy="1347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83568" y="260648"/>
            <a:ext cx="7776864" cy="12311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softEdge rad="127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поставки оборудования: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высокого качества проведения стажировок для слушателей посредством модернизации материально-технического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информационного оснащения базовой площадки.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1524000" y="2060848"/>
          <a:ext cx="628836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39552" y="1537708"/>
            <a:ext cx="81369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Эффекты поставки оборудования:</a:t>
            </a: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51520" y="404664"/>
          <a:ext cx="8892480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Псковский ИПКРО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69863" y="5510870"/>
            <a:ext cx="1174137" cy="1347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Псковский ИПКР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9863" y="5510870"/>
            <a:ext cx="1174137" cy="1347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467544" y="332656"/>
            <a:ext cx="8136904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Направления модернизации материально-технического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и информационного оснащения базовой площадки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МАДОУ ЦРР ДС №482 г. Челябинска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1484785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AutoNum type="arabicPeriod"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Организация индивидуальной работы стажирующихся </a:t>
            </a:r>
          </a:p>
          <a:p>
            <a:pPr marL="342900" indent="-342900"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 время прохождения практики</a:t>
            </a:r>
            <a:endParaRPr lang="ru-RU" dirty="0" smtClean="0"/>
          </a:p>
          <a:p>
            <a:pPr marL="342900" indent="-342900" algn="ctr"/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403648" y="2060850"/>
          <a:ext cx="6696744" cy="4646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761"/>
                <a:gridCol w="4597399"/>
                <a:gridCol w="623505"/>
                <a:gridCol w="1241079"/>
              </a:tblGrid>
              <a:tr h="660554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Мобильный компьютерный класс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546 403 рублей </a:t>
                      </a:r>
                      <a:r>
                        <a:rPr lang="ru-RU" sz="1800" b="1" u="sng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 коп.</a:t>
                      </a:r>
                      <a:endParaRPr lang="ru-RU" u="sng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891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Ноутбук </a:t>
                      </a:r>
                      <a:r>
                        <a:rPr lang="ru-RU" sz="13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Lenovo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20350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32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Проектор 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Epson </a:t>
                      </a:r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улучшенным световым потоком  и контрастностью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33560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579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Интерактивный проектор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SMART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3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39393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891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Интерактивная доска</a:t>
                      </a:r>
                      <a:r>
                        <a:rPr lang="en-US" sz="13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Samsung Screen</a:t>
                      </a:r>
                      <a:endParaRPr lang="ru-RU" sz="13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54160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891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Акустическая система</a:t>
                      </a:r>
                      <a:r>
                        <a:rPr lang="en-US" sz="13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Creative inspire </a:t>
                      </a:r>
                      <a:endParaRPr lang="ru-RU" sz="13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6160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891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Музыкальный центр</a:t>
                      </a:r>
                      <a:r>
                        <a:rPr lang="en-US" sz="13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Philips</a:t>
                      </a:r>
                      <a:endParaRPr lang="ru-RU" sz="13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6780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891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Веб-камера</a:t>
                      </a:r>
                      <a:r>
                        <a:rPr lang="ru-RU" sz="13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Microsoft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4760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891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Пульт дистанционного управления </a:t>
                      </a:r>
                      <a:r>
                        <a:rPr lang="ru-RU" sz="13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мультимедийными</a:t>
                      </a:r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презентациями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3000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1337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Специализированная система для мобильного класса, включающая в себя ИБП, точка доступа, сетевые фильтры, ресивер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35120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32656"/>
            <a:ext cx="8136904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Направления модернизации материально-технического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и информационного оснащения базовой площадки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МАДОУ ЦРР ДС №482 г. Челябинска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484785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Организация взаимодействия </a:t>
            </a:r>
            <a:r>
              <a:rPr lang="ru-RU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стажировочной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базовых площадок  в режиме </a:t>
            </a:r>
            <a:r>
              <a:rPr lang="ru-RU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он-лайн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конференции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43609" y="2060848"/>
          <a:ext cx="7128791" cy="4629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097"/>
                <a:gridCol w="5342319"/>
                <a:gridCol w="622669"/>
                <a:gridCol w="626706"/>
              </a:tblGrid>
              <a:tr h="651092"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b="1" u="sng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Оборудование конференц-зала для </a:t>
                      </a:r>
                      <a:r>
                        <a:rPr lang="ru-RU" sz="1800" b="1" u="sng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он-лайн-конференции</a:t>
                      </a:r>
                      <a:r>
                        <a:rPr lang="ru-RU" sz="1800" b="1" u="sng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800" b="1" u="sng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305 838 рублей </a:t>
                      </a:r>
                      <a:r>
                        <a:rPr lang="ru-RU" sz="1800" b="1" u="sng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 коп.</a:t>
                      </a:r>
                      <a:endParaRPr lang="ru-RU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129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Интерактивная доска</a:t>
                      </a:r>
                      <a:r>
                        <a:rPr lang="en-US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Samsung Screen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54160</a:t>
                      </a:r>
                    </a:p>
                  </a:txBody>
                  <a:tcPr marL="68580" marR="68580" marT="0" marB="0"/>
                </a:tc>
              </a:tr>
              <a:tr h="31129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ТВ</a:t>
                      </a:r>
                      <a:r>
                        <a:rPr lang="en-US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панель</a:t>
                      </a:r>
                      <a:r>
                        <a:rPr lang="en-US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Thomson</a:t>
                      </a:r>
                      <a:r>
                        <a:rPr lang="en-US" sz="12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LED Full HD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28160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129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Проектор </a:t>
                      </a:r>
                      <a:r>
                        <a:rPr lang="en-US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Epson </a:t>
                      </a: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улучшенным световым потоком  и контрастностью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560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129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Акустическая система</a:t>
                      </a:r>
                      <a:r>
                        <a:rPr lang="en-US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Creative inspire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6160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129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Веб-камера</a:t>
                      </a: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Microsoft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4760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129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Сервер для видеоконференций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35450</a:t>
                      </a:r>
                    </a:p>
                  </a:txBody>
                  <a:tcPr marL="68580" marR="68580" marT="0" marB="0"/>
                </a:tc>
              </a:tr>
              <a:tr h="37205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Документ-камера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  <a:r>
                        <a:rPr lang="ru-RU" sz="1200" b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imio</a:t>
                      </a: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View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24580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129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Микрофон радиоуправляемый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18 740</a:t>
                      </a:r>
                    </a:p>
                  </a:txBody>
                  <a:tcPr marL="68580" marR="68580" marT="0" marB="0"/>
                </a:tc>
              </a:tr>
              <a:tr h="37205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Музыкальный центр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SAMSUNG</a:t>
                      </a: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8490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205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  10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Столик для ноутбука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2159</a:t>
                      </a:r>
                    </a:p>
                  </a:txBody>
                  <a:tcPr marL="68580" marR="68580" marT="0" marB="0"/>
                </a:tc>
              </a:tr>
              <a:tr h="37205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  11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Проекционный столик с регулируемой высотой для мультимедиа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9 000</a:t>
                      </a:r>
                    </a:p>
                  </a:txBody>
                  <a:tcPr marL="68580" marR="68580" marT="0" marB="0"/>
                </a:tc>
              </a:tr>
              <a:tr h="31129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Источник бесперебойного питания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4480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Picture 2" descr="Псковский ИПКР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9863" y="5510870"/>
            <a:ext cx="1174137" cy="1347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32656"/>
            <a:ext cx="8136904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Направления модернизации материально-технического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и информационного оснащения базовой площадки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МАДОУ ЦРР ДС №482 г. Челябинска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1556792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 Оборудование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АРМ специалистов с предустановленным программным обеспечением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907704" y="2636911"/>
          <a:ext cx="6120680" cy="2160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899"/>
                <a:gridCol w="4247597"/>
                <a:gridCol w="576064"/>
                <a:gridCol w="1080120"/>
              </a:tblGrid>
              <a:tr h="687943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АРМ специалистов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105 140 рублей 00 коп.</a:t>
                      </a:r>
                      <a:endParaRPr lang="ru-RU" u="sng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642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Системный блок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17320</a:t>
                      </a:r>
                    </a:p>
                  </a:txBody>
                  <a:tcPr marL="68580" marR="68580" marT="0" marB="0"/>
                </a:tc>
              </a:tr>
              <a:tr h="43303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Монитор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Samsung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21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дюйм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6350</a:t>
                      </a:r>
                    </a:p>
                  </a:txBody>
                  <a:tcPr marL="68580" marR="68580" marT="0" marB="0"/>
                </a:tc>
              </a:tr>
              <a:tr h="34642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Монитор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Samsung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24,5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дюйма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8180</a:t>
                      </a:r>
                    </a:p>
                  </a:txBody>
                  <a:tcPr marL="68580" marR="68580" marT="0" marB="0"/>
                </a:tc>
              </a:tr>
              <a:tr h="34642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Принтер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Kyocera</a:t>
                      </a:r>
                      <a:r>
                        <a:rPr lang="en-US" sz="1400" i="1" kern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Ecosys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8650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" name="Picture 2" descr="Псковский ИПКР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9863" y="5510870"/>
            <a:ext cx="1174137" cy="1347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8136904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Направления модернизации материально-технического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и информационного оснащения базовой площадки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МАДОУ ЦРР ДС №482 г. Челябинска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1412776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Обеспечение условий для создания стажировочных мест на базе ДОУ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55575" y="2132856"/>
          <a:ext cx="7992889" cy="2750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200"/>
                <a:gridCol w="5989873"/>
                <a:gridCol w="698145"/>
                <a:gridCol w="702671"/>
              </a:tblGrid>
              <a:tr h="792088"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стажировочных мест для слушателей </a:t>
                      </a:r>
                    </a:p>
                    <a:p>
                      <a:pPr algn="ctr"/>
                      <a:r>
                        <a:rPr lang="ru-RU" sz="1800" b="1" u="sng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832 808 рублей 00 копеек 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603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Создание системы видеонаблюдения: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цифровое оборудование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270 886</a:t>
                      </a:r>
                    </a:p>
                  </a:txBody>
                  <a:tcPr marL="68580" marR="68580" marT="0" marB="0"/>
                </a:tc>
              </a:tr>
              <a:tr h="30603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Система кондиционирования помещений (конференц-зал)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72 610</a:t>
                      </a:r>
                    </a:p>
                  </a:txBody>
                  <a:tcPr marL="68580" marR="68580" marT="0" marB="0"/>
                </a:tc>
              </a:tr>
              <a:tr h="30603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Затемнение – жалюзи (конференц-зал с различной светопроницаемостью)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4000</a:t>
                      </a:r>
                    </a:p>
                  </a:txBody>
                  <a:tcPr marL="68580" marR="68580" marT="0" marB="0"/>
                </a:tc>
              </a:tr>
              <a:tr h="30603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Мебель (стулья, столы, шкафы)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342 256</a:t>
                      </a:r>
                    </a:p>
                  </a:txBody>
                  <a:tcPr marL="68580" marR="68580" marT="0" marB="0"/>
                </a:tc>
              </a:tr>
              <a:tr h="30603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Стойка для одежды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4189</a:t>
                      </a:r>
                    </a:p>
                  </a:txBody>
                  <a:tcPr marL="68580" marR="68580" marT="0" marB="0"/>
                </a:tc>
              </a:tr>
              <a:tr h="30603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Зеркальный фотоаппарат NIKON D3100 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kit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30.5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25 690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Picture 2" descr="Псковский ИПКР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9863" y="5510870"/>
            <a:ext cx="1174137" cy="1347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-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training-01</Template>
  <TotalTime>166</TotalTime>
  <Words>820</Words>
  <Application>Microsoft Office PowerPoint</Application>
  <PresentationFormat>Экран (4:3)</PresentationFormat>
  <Paragraphs>286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training-01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RWT</cp:lastModifiedBy>
  <cp:revision>22</cp:revision>
  <dcterms:created xsi:type="dcterms:W3CDTF">2012-07-31T13:58:46Z</dcterms:created>
  <dcterms:modified xsi:type="dcterms:W3CDTF">2014-10-28T09:51:23Z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193013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